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61" r:id="rId5"/>
    <p:sldId id="263" r:id="rId6"/>
    <p:sldId id="262" r:id="rId7"/>
    <p:sldId id="277" r:id="rId8"/>
    <p:sldId id="264" r:id="rId9"/>
    <p:sldId id="279" r:id="rId10"/>
    <p:sldId id="278" r:id="rId11"/>
    <p:sldId id="266" r:id="rId12"/>
    <p:sldId id="269" r:id="rId13"/>
    <p:sldId id="267" r:id="rId14"/>
    <p:sldId id="268" r:id="rId15"/>
    <p:sldId id="280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3147" y="1729409"/>
            <a:ext cx="3853775" cy="809462"/>
          </a:xfrm>
        </p:spPr>
        <p:txBody>
          <a:bodyPr>
            <a:noAutofit/>
          </a:bodyPr>
          <a:lstStyle/>
          <a:p>
            <a:pPr algn="l"/>
            <a:r>
              <a:rPr lang="hu-HU" sz="4800" dirty="0">
                <a:solidFill>
                  <a:srgbClr val="5E6373"/>
                </a:solidFill>
                <a:latin typeface="Futura LT Book" panose="02000504030000020003" pitchFamily="2" charset="0"/>
              </a:rPr>
              <a:t>LÁT TÉGED</a:t>
            </a:r>
            <a:endParaRPr lang="pt-BR" sz="48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562" y="1046388"/>
            <a:ext cx="5255492" cy="683021"/>
          </a:xfrm>
        </p:spPr>
        <p:txBody>
          <a:bodyPr>
            <a:noAutofit/>
          </a:bodyPr>
          <a:lstStyle/>
          <a:p>
            <a:pPr algn="l"/>
            <a:r>
              <a:rPr lang="hu-HU" sz="4800" b="1" dirty="0">
                <a:solidFill>
                  <a:srgbClr val="A1646A"/>
                </a:solidFill>
                <a:latin typeface="Futura Md BT" panose="020B0602020204020303" pitchFamily="34" charset="0"/>
              </a:rPr>
              <a:t>ISTEN, AKI</a:t>
            </a:r>
            <a:endParaRPr lang="pt-BR" sz="4800" b="1" dirty="0">
              <a:solidFill>
                <a:srgbClr val="A1646A"/>
              </a:solidFill>
              <a:latin typeface="Futura Md BT" panose="020B06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368912" y="6330184"/>
            <a:ext cx="6742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pc="300" dirty="0">
                <a:solidFill>
                  <a:schemeClr val="bg1"/>
                </a:solidFill>
                <a:latin typeface="Futura LT Book" panose="02000504030000020003" pitchFamily="2" charset="0"/>
              </a:rPr>
              <a:t>NŐI SZOLGÁLATOK, NŐK KIEMELT NAPJA 2024 </a:t>
            </a:r>
            <a:endParaRPr lang="pt-BR" spc="3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3368912" y="2867949"/>
            <a:ext cx="612205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Írta: </a:t>
            </a:r>
            <a:r>
              <a:rPr lang="en-US" sz="2000" b="1" dirty="0"/>
              <a:t>Edith Ruiz-Espinoza</a:t>
            </a:r>
          </a:p>
          <a:p>
            <a:pPr algn="ctr"/>
            <a:r>
              <a:rPr lang="hu-HU" sz="2000" b="1" dirty="0"/>
              <a:t>az </a:t>
            </a:r>
            <a:r>
              <a:rPr lang="hu-HU" sz="2000" b="1" dirty="0" err="1"/>
              <a:t>Inter</a:t>
            </a:r>
            <a:r>
              <a:rPr lang="hu-HU" sz="2000" b="1" dirty="0"/>
              <a:t>-Amerikai Divízió Női- és Gyermek Szolgálatok igazgatója</a:t>
            </a:r>
          </a:p>
          <a:p>
            <a:pPr algn="ctr"/>
            <a:endParaRPr lang="hu-HU" sz="2000" b="1" dirty="0"/>
          </a:p>
          <a:p>
            <a:pPr algn="ctr"/>
            <a:endParaRPr lang="hu-HU" sz="2000" b="1" dirty="0"/>
          </a:p>
          <a:p>
            <a:pPr algn="ctr"/>
            <a:r>
              <a:rPr lang="hu-HU" sz="1400" dirty="0"/>
              <a:t>Fordította: Tokics Ildikó</a:t>
            </a:r>
            <a:endParaRPr lang="en-US" sz="1400" dirty="0"/>
          </a:p>
          <a:p>
            <a:pPr algn="ctr"/>
            <a:endParaRPr lang="en-US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FC9237-F271-611F-7FA7-495BA6BF1F04}"/>
              </a:ext>
            </a:extLst>
          </p:cNvPr>
          <p:cNvCxnSpPr/>
          <p:nvPr/>
        </p:nvCxnSpPr>
        <p:spPr>
          <a:xfrm>
            <a:off x="3518452" y="2648202"/>
            <a:ext cx="575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14" y="1181484"/>
            <a:ext cx="9293087" cy="809462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HÁZASSÁGTÖRŐ NŐT</a:t>
            </a:r>
            <a:endParaRPr lang="pt-BR" sz="4000" b="1" dirty="0">
              <a:solidFill>
                <a:srgbClr val="A1646A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414" y="819644"/>
            <a:ext cx="9048177" cy="683021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ISTEN, AKI LÁTTA A</a:t>
            </a:r>
            <a:endParaRPr lang="pt-BR" sz="3200" dirty="0">
              <a:solidFill>
                <a:srgbClr val="5E6373"/>
              </a:solidFill>
              <a:latin typeface="Futura Md BT" panose="020B06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652414" y="1948408"/>
            <a:ext cx="8958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AZ Ő SZÉGYENÉBEN</a:t>
            </a:r>
            <a:endParaRPr lang="en-US" sz="2400" dirty="0">
              <a:solidFill>
                <a:srgbClr val="5E6373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37253-5A1F-07AA-B608-08D867CCF091}"/>
              </a:ext>
            </a:extLst>
          </p:cNvPr>
          <p:cNvSpPr txBox="1"/>
          <p:nvPr/>
        </p:nvSpPr>
        <p:spPr>
          <a:xfrm>
            <a:off x="3789993" y="2410073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János</a:t>
            </a:r>
            <a:r>
              <a:rPr lang="en-US" dirty="0"/>
              <a:t> 8:2-12</a:t>
            </a:r>
          </a:p>
        </p:txBody>
      </p:sp>
    </p:spTree>
    <p:extLst>
      <p:ext uri="{BB962C8B-B14F-4D97-AF65-F5344CB8AC3E}">
        <p14:creationId xmlns:p14="http://schemas.microsoft.com/office/powerpoint/2010/main" val="5719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A névtelen nő 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dirty="0"/>
              <a:t>„Mindenekelőtt legyetek kitartóak </a:t>
            </a:r>
          </a:p>
          <a:p>
            <a:pPr marL="0" indent="0" algn="ctr">
              <a:buNone/>
            </a:pPr>
            <a:r>
              <a:rPr lang="hu-HU" dirty="0"/>
              <a:t>az egymás iránti szeretetben, </a:t>
            </a:r>
          </a:p>
          <a:p>
            <a:pPr marL="0" indent="0" algn="ctr">
              <a:buNone/>
            </a:pPr>
            <a:r>
              <a:rPr lang="hu-HU" dirty="0"/>
              <a:t>mert a szeretet sok bűnt elfedez”</a:t>
            </a:r>
            <a:endParaRPr lang="en-US" dirty="0"/>
          </a:p>
          <a:p>
            <a:pPr marL="0" indent="0" algn="ctr">
              <a:buNone/>
            </a:pPr>
            <a:r>
              <a:rPr lang="en-US" sz="2000" dirty="0"/>
              <a:t>1</a:t>
            </a:r>
            <a:r>
              <a:rPr lang="hu-HU" sz="2000" dirty="0"/>
              <a:t>Péter </a:t>
            </a:r>
            <a:r>
              <a:rPr lang="en-US" sz="2000" dirty="0"/>
              <a:t>4:8</a:t>
            </a:r>
          </a:p>
        </p:txBody>
      </p:sp>
    </p:spTree>
    <p:extLst>
      <p:ext uri="{BB962C8B-B14F-4D97-AF65-F5344CB8AC3E}">
        <p14:creationId xmlns:p14="http://schemas.microsoft.com/office/powerpoint/2010/main" val="29217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A névtelen nő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dirty="0"/>
              <a:t>„Pedig a mi betegségeinket viselte, a mi fájdalmainkat hordozta”</a:t>
            </a:r>
            <a:endParaRPr lang="en-US" dirty="0"/>
          </a:p>
          <a:p>
            <a:pPr marL="0" indent="0" algn="ctr">
              <a:buNone/>
            </a:pPr>
            <a:r>
              <a:rPr lang="hu-HU" sz="2000" dirty="0"/>
              <a:t>Ézsaiás</a:t>
            </a:r>
            <a:r>
              <a:rPr lang="en-US" sz="2000" dirty="0"/>
              <a:t> 53:4</a:t>
            </a:r>
          </a:p>
          <a:p>
            <a:pPr marL="0" indent="0" algn="ctr">
              <a:buNone/>
            </a:pPr>
            <a:r>
              <a:rPr lang="hu-HU" dirty="0"/>
              <a:t>„Pedig a mi vétkeink miatt kapott sebeket, </a:t>
            </a:r>
          </a:p>
          <a:p>
            <a:pPr marL="0" indent="0" algn="ctr">
              <a:buNone/>
            </a:pPr>
            <a:r>
              <a:rPr lang="hu-HU" dirty="0"/>
              <a:t>bűneink miatt törték össze. Ő bűnhődött, </a:t>
            </a:r>
          </a:p>
          <a:p>
            <a:pPr marL="0" indent="0" algn="ctr">
              <a:buNone/>
            </a:pPr>
            <a:r>
              <a:rPr lang="hu-HU" dirty="0"/>
              <a:t>hogy nekünk békességünk legyen, </a:t>
            </a:r>
          </a:p>
          <a:p>
            <a:pPr marL="0" indent="0" algn="ctr">
              <a:buNone/>
            </a:pPr>
            <a:r>
              <a:rPr lang="hu-HU" dirty="0"/>
              <a:t>az ő sebei árán gyógyultunk meg”</a:t>
            </a:r>
            <a:endParaRPr lang="en-US" dirty="0"/>
          </a:p>
          <a:p>
            <a:pPr marL="0" indent="0" algn="ctr">
              <a:buNone/>
            </a:pPr>
            <a:r>
              <a:rPr lang="hu-HU" sz="2000" dirty="0"/>
              <a:t>Ézsaiás</a:t>
            </a:r>
            <a:r>
              <a:rPr lang="en-US" sz="2000" dirty="0"/>
              <a:t> 53:5</a:t>
            </a:r>
          </a:p>
        </p:txBody>
      </p:sp>
    </p:spTree>
    <p:extLst>
      <p:ext uri="{BB962C8B-B14F-4D97-AF65-F5344CB8AC3E}">
        <p14:creationId xmlns:p14="http://schemas.microsoft.com/office/powerpoint/2010/main" val="329037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Isten látja a szégyenedet</a:t>
            </a:r>
            <a:endParaRPr lang="en-US" sz="40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Isten figyeli és látja a kudarcaidat</a:t>
            </a:r>
            <a:r>
              <a:rPr lang="en-US" dirty="0"/>
              <a:t>.</a:t>
            </a:r>
          </a:p>
          <a:p>
            <a:r>
              <a:rPr lang="hu-HU" dirty="0"/>
              <a:t>Látja, miért aggódsz, miért érzed magad bizonytalannak vagy méltatlannak, látja miért sírsz.</a:t>
            </a:r>
            <a:endParaRPr lang="en-US" dirty="0"/>
          </a:p>
          <a:p>
            <a:r>
              <a:rPr lang="hu-HU" dirty="0"/>
              <a:t>Ő látja a szégyenedet.</a:t>
            </a:r>
            <a:endParaRPr lang="en-US" dirty="0"/>
          </a:p>
          <a:p>
            <a:r>
              <a:rPr lang="hu-HU" dirty="0"/>
              <a:t>Mégsem ítél el téged. Nem hibáztat és nem kritizál.</a:t>
            </a:r>
            <a:endParaRPr lang="en-US" dirty="0"/>
          </a:p>
          <a:p>
            <a:r>
              <a:rPr lang="hu-HU" dirty="0"/>
              <a:t>Ehelyett szeretettel és megbocsátással vesz körbe, majd</a:t>
            </a:r>
            <a:endParaRPr lang="en-US" dirty="0"/>
          </a:p>
          <a:p>
            <a:r>
              <a:rPr lang="hu-HU" dirty="0"/>
              <a:t>helyreállít és átalakít téged.</a:t>
            </a:r>
            <a:endParaRPr lang="en-US" dirty="0"/>
          </a:p>
          <a:p>
            <a:r>
              <a:rPr lang="hu-HU" dirty="0"/>
              <a:t>Csak a Jézussal való személyes találkozás által találhatunk örömöt és teljes elégedettséget.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sz="4000" dirty="0">
                <a:solidFill>
                  <a:srgbClr val="A1646A"/>
                </a:solidFill>
              </a:rPr>
              <a:t>Isten látta a házasságtörő nőt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hu-HU" dirty="0"/>
              <a:t>Isten volt az ő ereje. Isten volt az ő világossága. Isten a kezében tartotta őt. Ő az az Isten, aki lát.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hu-HU" sz="1800" dirty="0">
                <a:solidFill>
                  <a:srgbClr val="5E6373"/>
                </a:solidFill>
              </a:rPr>
              <a:t>Jegyezd meg ezt az Igét! Ez Isten ígérete neked:</a:t>
            </a:r>
            <a:endParaRPr lang="en-US" sz="18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hu-HU" dirty="0"/>
              <a:t>„Az írás így szól: Aki hisz Őbenne, </a:t>
            </a:r>
          </a:p>
          <a:p>
            <a:pPr marL="0" indent="0" algn="ctr">
              <a:buNone/>
            </a:pPr>
            <a:r>
              <a:rPr lang="hu-HU" dirty="0"/>
              <a:t>nem szégyenül meg”</a:t>
            </a:r>
            <a:endParaRPr lang="en-US" dirty="0"/>
          </a:p>
          <a:p>
            <a:pPr marL="0" indent="0" algn="ctr">
              <a:buNone/>
            </a:pPr>
            <a:r>
              <a:rPr lang="en-US" sz="2000" dirty="0"/>
              <a:t>R</a:t>
            </a:r>
            <a:r>
              <a:rPr lang="hu-HU" sz="2000" dirty="0"/>
              <a:t>ó</a:t>
            </a:r>
            <a:r>
              <a:rPr lang="en-US" sz="2000" dirty="0"/>
              <a:t>ma 10:11, NIV</a:t>
            </a:r>
          </a:p>
          <a:p>
            <a:pPr marL="0" indent="0" algn="ctr">
              <a:buNone/>
            </a:pPr>
            <a:r>
              <a:rPr lang="en-US" sz="1600" dirty="0"/>
              <a:t>(</a:t>
            </a:r>
            <a:r>
              <a:rPr lang="hu-HU" sz="1600" dirty="0"/>
              <a:t>Lásd még Ézsaiás </a:t>
            </a:r>
            <a:r>
              <a:rPr lang="en-US" sz="1600" dirty="0"/>
              <a:t>28:16)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44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14" y="1181484"/>
            <a:ext cx="9293087" cy="809462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TÉGED</a:t>
            </a:r>
            <a:endParaRPr lang="pt-BR" sz="4000" b="1" dirty="0">
              <a:solidFill>
                <a:srgbClr val="A1646A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414" y="819644"/>
            <a:ext cx="9048177" cy="683021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ISTEN LÁT </a:t>
            </a:r>
            <a:endParaRPr lang="pt-BR" sz="3200" dirty="0">
              <a:solidFill>
                <a:srgbClr val="5E6373"/>
              </a:solidFill>
              <a:latin typeface="Futura Md BT" panose="020B0602020204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8BA2D-F472-E7E1-659D-30EB2625F39A}"/>
              </a:ext>
            </a:extLst>
          </p:cNvPr>
          <p:cNvSpPr txBox="1"/>
          <p:nvPr/>
        </p:nvSpPr>
        <p:spPr>
          <a:xfrm>
            <a:off x="652414" y="1948408"/>
            <a:ext cx="8958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 VIHARODBAN</a:t>
            </a:r>
            <a:endParaRPr lang="en-US" sz="2400" dirty="0">
              <a:solidFill>
                <a:srgbClr val="5E6373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926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Isten lát téged</a:t>
            </a:r>
            <a:br>
              <a:rPr lang="hu-HU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hu-HU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a viharodban</a:t>
            </a:r>
            <a:endParaRPr lang="en-US" sz="40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Rád törhet a válság </a:t>
            </a:r>
            <a:r>
              <a:rPr lang="hu-HU" dirty="0" err="1"/>
              <a:t>vihara</a:t>
            </a:r>
            <a:r>
              <a:rPr lang="hu-HU" dirty="0"/>
              <a:t>.</a:t>
            </a:r>
            <a:endParaRPr lang="en-US" dirty="0"/>
          </a:p>
          <a:p>
            <a:r>
              <a:rPr lang="hu-HU" dirty="0"/>
              <a:t>Fekete felhők miatt túlterheltnek érezheted magad.</a:t>
            </a:r>
            <a:endParaRPr lang="en-US" dirty="0"/>
          </a:p>
          <a:p>
            <a:r>
              <a:rPr lang="hu-HU" dirty="0"/>
              <a:t>Néha hirtelen minden megváltozik, és egy pillanat alatt kibillensz az egyensúlyból a jelentős változások mozgásával, mint</a:t>
            </a:r>
            <a:endParaRPr lang="en-US" dirty="0"/>
          </a:p>
          <a:p>
            <a:pPr lvl="1"/>
            <a:r>
              <a:rPr lang="hu-HU" dirty="0"/>
              <a:t>a válás, a betegség, a munkanélküliség, vagy a lakóhelyváltás szükségessége miatt, a magány és az irányításodon kívül lévő helyzetek miatt.</a:t>
            </a:r>
            <a:endParaRPr lang="en-US" dirty="0"/>
          </a:p>
          <a:p>
            <a:r>
              <a:rPr lang="hu-HU" dirty="0"/>
              <a:t>Semmi sem történik úgy, hogy Isten ne vegye észre, mert</a:t>
            </a:r>
            <a:endParaRPr lang="en-US" dirty="0"/>
          </a:p>
          <a:p>
            <a:r>
              <a:rPr lang="hu-HU" dirty="0"/>
              <a:t>Ő Isten, aki lát </a:t>
            </a:r>
            <a:r>
              <a:rPr lang="en-US" dirty="0"/>
              <a:t>—</a:t>
            </a:r>
          </a:p>
          <a:p>
            <a:r>
              <a:rPr lang="hu-HU" dirty="0"/>
              <a:t>Lát mindent, amit elszenvedsz, mindent, ami kimerít.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3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Zsoltárok</a:t>
            </a:r>
            <a:r>
              <a:rPr lang="pt-BR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 86</a:t>
            </a:r>
            <a:r>
              <a:rPr lang="hu-HU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. fejezet</a:t>
            </a:r>
            <a:endParaRPr lang="pt-BR" sz="4000" dirty="0">
              <a:solidFill>
                <a:srgbClr val="A1646A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10" cy="4351338"/>
          </a:xfrm>
        </p:spPr>
        <p:txBody>
          <a:bodyPr/>
          <a:lstStyle/>
          <a:p>
            <a:r>
              <a:rPr lang="hu-HU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„Figyelj rám, és hallgass meg, Uram, mert nyomorult és szegény vagyok! (1. vers) </a:t>
            </a:r>
            <a:endParaRPr lang="hu-HU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r>
              <a:rPr lang="hu-HU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Légy kegyelmes, Uram, mert hozzád kiáltok mindennap. (3. vers)</a:t>
            </a:r>
            <a:endParaRPr lang="hu-HU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r>
              <a:rPr lang="hu-HU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Hallgass, Uram, imádságomra, és figyelj könyörgő </a:t>
            </a:r>
            <a:r>
              <a:rPr lang="hu-HU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szavamra</a:t>
            </a:r>
            <a:r>
              <a:rPr lang="hu-HU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! (6. vers)</a:t>
            </a:r>
            <a:r>
              <a:rPr lang="hu-HU" baseline="30000" dirty="0">
                <a:solidFill>
                  <a:srgbClr val="777777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endParaRPr lang="hu-HU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r>
              <a:rPr lang="hu-HU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 nyomorúság idején hozzád kiáltok, mert te meghallgatsz engem. (7. vers)</a:t>
            </a:r>
            <a:endParaRPr lang="hu-HU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r>
              <a:rPr lang="hu-HU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Nincs hozzád hasonló, Uram, az istenek között... (8. vers) </a:t>
            </a:r>
            <a:endParaRPr lang="hu-HU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r>
              <a:rPr lang="hu-HU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Nagy vagy te, csodákat teszel, te vagy Isten egyedül!” (10. vers)</a:t>
            </a:r>
            <a:endParaRPr lang="hu-HU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19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sz="4000" dirty="0">
                <a:solidFill>
                  <a:srgbClr val="A1646A"/>
                </a:solidFill>
              </a:rPr>
              <a:t>Isten lát téged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hu-HU" dirty="0"/>
              <a:t>Isten a te erőd. Isten a te világosságod. </a:t>
            </a:r>
          </a:p>
          <a:p>
            <a:pPr marL="0" indent="0" algn="ctr">
              <a:buNone/>
            </a:pPr>
            <a:r>
              <a:rPr lang="hu-HU" dirty="0"/>
              <a:t>Isten a kezében tart téged. Ő az Isten, aki lát.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hu-HU" sz="1600" dirty="0">
                <a:solidFill>
                  <a:srgbClr val="5E6373"/>
                </a:solidFill>
              </a:rPr>
              <a:t>Jegyezd meg ezt az Igét! Ez Isten ígérete neked:</a:t>
            </a:r>
            <a:endParaRPr lang="en-US" sz="1600" dirty="0">
              <a:solidFill>
                <a:srgbClr val="5E6373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/>
              <a:t>„Mert most tükör által homályosan látunk,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/>
              <a:t>akkor pedig színről színre; most töredékes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/>
              <a:t>az ismeretem, akkor pedig úgy fogok ismerni, ahogyan engem is megismert Isten”</a:t>
            </a:r>
            <a:endParaRPr lang="en-US" dirty="0"/>
          </a:p>
          <a:p>
            <a:pPr marL="0" indent="0" algn="ctr">
              <a:buNone/>
            </a:pPr>
            <a:r>
              <a:rPr lang="hu-HU" sz="2000" dirty="0"/>
              <a:t>1Korinthus </a:t>
            </a:r>
            <a:r>
              <a:rPr lang="en-US" sz="2000" dirty="0"/>
              <a:t>13:12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2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r>
              <a:rPr lang="hu-HU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Mit jelent látni? Látni azt jelenti…</a:t>
            </a:r>
            <a:endParaRPr lang="en-US" sz="4000" dirty="0">
              <a:solidFill>
                <a:srgbClr val="A1646A"/>
              </a:solidFill>
              <a:latin typeface="Futura LT Book" panose="02000504030000020003" pitchFamily="2" charset="0"/>
            </a:endParaRPr>
          </a:p>
          <a:p>
            <a:pPr marL="0" indent="0">
              <a:buNone/>
            </a:pPr>
            <a:endParaRPr lang="pt-BR" dirty="0"/>
          </a:p>
          <a:p>
            <a:r>
              <a:rPr lang="hu-HU" dirty="0"/>
              <a:t>Hogy érzékelünk a látás érzékén keresztül.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hu-HU" dirty="0"/>
              <a:t>Ez a fizikai aspektus.</a:t>
            </a:r>
            <a:endParaRPr lang="en-US" dirty="0"/>
          </a:p>
          <a:p>
            <a:r>
              <a:rPr lang="hu-HU" dirty="0"/>
              <a:t>Érzékeljük az érzelmeket és megpróbáljuk megérteni azokat.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hu-HU" dirty="0"/>
              <a:t>Ez az érzelmi oldal.</a:t>
            </a:r>
            <a:endParaRPr lang="en-US" dirty="0"/>
          </a:p>
          <a:p>
            <a:r>
              <a:rPr lang="hu-HU" dirty="0"/>
              <a:t>Intelligensen és figyelmesen érzékelünk.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hu-HU" dirty="0"/>
              <a:t>Ez a kognitív észlelés.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92" y="1223520"/>
            <a:ext cx="8945217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H</a:t>
            </a:r>
            <a:r>
              <a:rPr lang="hu-HU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Á</a:t>
            </a:r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G</a:t>
            </a:r>
            <a:r>
              <a:rPr lang="hu-HU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Á</a:t>
            </a:r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91" y="808107"/>
            <a:ext cx="8945219" cy="556580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ISTEN LÁT TÉGED</a:t>
            </a:r>
            <a:endParaRPr lang="pt-BR" sz="3200" dirty="0">
              <a:solidFill>
                <a:srgbClr val="5E6373"/>
              </a:solidFill>
              <a:latin typeface="Futura Md BT" panose="020B06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735491" y="1949427"/>
            <a:ext cx="8945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 SIVATAGBAN</a:t>
            </a:r>
            <a:endParaRPr lang="en-US" sz="2400" dirty="0">
              <a:solidFill>
                <a:srgbClr val="5E6373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FF582-CFEE-1D8E-FAAA-39B835F4DAE4}"/>
              </a:ext>
            </a:extLst>
          </p:cNvPr>
          <p:cNvSpPr txBox="1"/>
          <p:nvPr/>
        </p:nvSpPr>
        <p:spPr>
          <a:xfrm>
            <a:off x="3866316" y="2389557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1 Mózes </a:t>
            </a:r>
            <a:r>
              <a:rPr lang="en-US" dirty="0"/>
              <a:t>16</a:t>
            </a:r>
            <a:r>
              <a:rPr lang="hu-HU" dirty="0"/>
              <a:t>.</a:t>
            </a:r>
            <a:r>
              <a:rPr lang="en-US" dirty="0"/>
              <a:t> </a:t>
            </a:r>
            <a:r>
              <a:rPr lang="hu-HU" dirty="0"/>
              <a:t>és </a:t>
            </a:r>
            <a:r>
              <a:rPr lang="en-US" dirty="0"/>
              <a:t>21</a:t>
            </a:r>
            <a:r>
              <a:rPr lang="hu-HU" dirty="0"/>
              <a:t>. fejezet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0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Isten lát téged a sivatagban</a:t>
            </a:r>
            <a:endParaRPr lang="en-US" sz="40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Isten látja, amikor figyelemzavarral küzd az ember, és nem tudod, mit tegyél, vagy hova fordulj.</a:t>
            </a:r>
            <a:endParaRPr lang="en-US" dirty="0"/>
          </a:p>
          <a:p>
            <a:r>
              <a:rPr lang="hu-HU" dirty="0"/>
              <a:t>Isten látja a nyomorúságodat, amikor elveszíted, amire szükséged van, vagy amit a legjobban szeretsz.</a:t>
            </a:r>
            <a:endParaRPr lang="en-US" dirty="0"/>
          </a:p>
          <a:p>
            <a:r>
              <a:rPr lang="hu-HU" dirty="0"/>
              <a:t>Isten látja, amikor az életed összeomlik </a:t>
            </a:r>
            <a:r>
              <a:rPr lang="hu-HU" dirty="0" err="1"/>
              <a:t>körülötted</a:t>
            </a:r>
            <a:r>
              <a:rPr lang="hu-HU" dirty="0"/>
              <a:t> és nem látsz kiutat.</a:t>
            </a:r>
            <a:endParaRPr lang="en-US" dirty="0"/>
          </a:p>
          <a:p>
            <a:r>
              <a:rPr lang="hu-HU" dirty="0"/>
              <a:t>Isten látja a fizikai és érzelmi magányodat.</a:t>
            </a:r>
            <a:endParaRPr lang="en-US" dirty="0"/>
          </a:p>
          <a:p>
            <a:r>
              <a:rPr lang="hu-HU" dirty="0"/>
              <a:t>Ekkor Isten megmutatja magát és reményt ad neked.</a:t>
            </a:r>
            <a:endParaRPr lang="en-US" dirty="0"/>
          </a:p>
          <a:p>
            <a:r>
              <a:rPr lang="hu-HU" dirty="0"/>
              <a:t>Isten felemel, amikor a világ elhagy.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Isten lát téged a sivatagban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dirty="0"/>
              <a:t>„Mert ő maga mondta: </a:t>
            </a:r>
          </a:p>
          <a:p>
            <a:pPr marL="0" indent="0" algn="ctr">
              <a:buNone/>
            </a:pPr>
            <a:r>
              <a:rPr lang="hu-HU" dirty="0"/>
              <a:t>Nem maradok el tőled, </a:t>
            </a:r>
          </a:p>
          <a:p>
            <a:pPr marL="0" indent="0" algn="ctr">
              <a:buNone/>
            </a:pPr>
            <a:r>
              <a:rPr lang="hu-HU" dirty="0"/>
              <a:t>sem el nem hagylak téged”</a:t>
            </a:r>
            <a:endParaRPr lang="en-US" dirty="0"/>
          </a:p>
          <a:p>
            <a:pPr marL="0" indent="0" algn="ctr">
              <a:buNone/>
            </a:pPr>
            <a:r>
              <a:rPr lang="hu-HU" sz="2000" dirty="0"/>
              <a:t>(Zsidókhoz írt levél </a:t>
            </a:r>
            <a:r>
              <a:rPr lang="en-US" sz="2000" dirty="0"/>
              <a:t>13:5</a:t>
            </a:r>
            <a:r>
              <a:rPr lang="hu-HU" sz="2000" dirty="0"/>
              <a:t>)</a:t>
            </a:r>
            <a:endParaRPr lang="en-US" sz="2000" dirty="0"/>
          </a:p>
          <a:p>
            <a:pPr marL="0" indent="0" algn="ctr">
              <a:buNone/>
            </a:pPr>
            <a:r>
              <a:rPr lang="en-US" sz="1600" i="1" dirty="0"/>
              <a:t>(</a:t>
            </a:r>
            <a:r>
              <a:rPr lang="hu-HU" sz="1600" i="1" dirty="0"/>
              <a:t>Lásd:</a:t>
            </a:r>
            <a:r>
              <a:rPr lang="en-US" sz="1600" i="1" dirty="0"/>
              <a:t> </a:t>
            </a:r>
            <a:r>
              <a:rPr lang="hu-HU" sz="1600" i="1" dirty="0"/>
              <a:t>Zsoltárok könyve</a:t>
            </a:r>
            <a:r>
              <a:rPr lang="en-US" sz="1600" i="1" dirty="0"/>
              <a:t> 118:6)</a:t>
            </a:r>
          </a:p>
        </p:txBody>
      </p:sp>
    </p:spTree>
    <p:extLst>
      <p:ext uri="{BB962C8B-B14F-4D97-AF65-F5344CB8AC3E}">
        <p14:creationId xmlns:p14="http://schemas.microsoft.com/office/powerpoint/2010/main" val="143849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sz="4000" dirty="0">
                <a:solidFill>
                  <a:srgbClr val="A1646A"/>
                </a:solidFill>
              </a:rPr>
              <a:t>Isten látta </a:t>
            </a:r>
            <a:r>
              <a:rPr lang="en-US" sz="4000" dirty="0">
                <a:solidFill>
                  <a:srgbClr val="A1646A"/>
                </a:solidFill>
              </a:rPr>
              <a:t>H</a:t>
            </a:r>
            <a:r>
              <a:rPr lang="hu-HU" sz="4000" dirty="0">
                <a:solidFill>
                  <a:srgbClr val="A1646A"/>
                </a:solidFill>
              </a:rPr>
              <a:t>á</a:t>
            </a:r>
            <a:r>
              <a:rPr lang="en-US" sz="4000" dirty="0">
                <a:solidFill>
                  <a:srgbClr val="A1646A"/>
                </a:solidFill>
              </a:rPr>
              <a:t>g</a:t>
            </a:r>
            <a:r>
              <a:rPr lang="hu-HU" sz="4000" dirty="0">
                <a:solidFill>
                  <a:srgbClr val="A1646A"/>
                </a:solidFill>
              </a:rPr>
              <a:t>á</a:t>
            </a:r>
            <a:r>
              <a:rPr lang="en-US" sz="4000" dirty="0">
                <a:solidFill>
                  <a:srgbClr val="A1646A"/>
                </a:solidFill>
              </a:rPr>
              <a:t>r</a:t>
            </a:r>
            <a:r>
              <a:rPr lang="hu-HU" sz="4000" dirty="0">
                <a:solidFill>
                  <a:srgbClr val="A1646A"/>
                </a:solidFill>
              </a:rPr>
              <a:t>t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hu-HU" dirty="0"/>
              <a:t>Isten volt az ő ereje. Isten volt az ő fénye. </a:t>
            </a:r>
          </a:p>
          <a:p>
            <a:pPr marL="0" indent="0" algn="ctr">
              <a:buNone/>
            </a:pPr>
            <a:r>
              <a:rPr lang="hu-HU" dirty="0"/>
              <a:t>Isten a kezében tartotta őt. </a:t>
            </a:r>
          </a:p>
          <a:p>
            <a:pPr marL="0" indent="0" algn="ctr">
              <a:buNone/>
            </a:pPr>
            <a:r>
              <a:rPr lang="hu-HU" dirty="0"/>
              <a:t>Ő az az Isten, aki lát.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hu-HU" sz="1800" dirty="0">
                <a:solidFill>
                  <a:srgbClr val="5E6373"/>
                </a:solidFill>
              </a:rPr>
              <a:t>Jegyezd meg ezt a Igét! Ez Isten ígérete neked:</a:t>
            </a:r>
            <a:endParaRPr lang="en-US" sz="18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hu-HU" dirty="0"/>
              <a:t>„Isten a mi oltalmunk és erősségünk,</a:t>
            </a:r>
          </a:p>
          <a:p>
            <a:pPr marL="0" indent="0" algn="ctr">
              <a:buNone/>
            </a:pPr>
            <a:r>
              <a:rPr lang="hu-HU" dirty="0"/>
              <a:t>mindig biztos segítség a nyomorúságban.”</a:t>
            </a:r>
            <a:endParaRPr lang="en-US" dirty="0"/>
          </a:p>
          <a:p>
            <a:pPr marL="0" indent="0" algn="ctr">
              <a:buNone/>
            </a:pPr>
            <a:r>
              <a:rPr lang="hu-HU" sz="2000" dirty="0"/>
              <a:t>Zsoltár</a:t>
            </a:r>
            <a:r>
              <a:rPr lang="en-US" sz="2000" dirty="0"/>
              <a:t> 46:</a:t>
            </a:r>
            <a:r>
              <a:rPr lang="hu-HU" sz="2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9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584" y="1211117"/>
            <a:ext cx="8607285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RI</a:t>
            </a:r>
            <a:r>
              <a:rPr lang="hu-HU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SZPÁNT</a:t>
            </a:r>
            <a:endParaRPr lang="pt-BR" sz="4400" b="1" dirty="0">
              <a:solidFill>
                <a:srgbClr val="A1646A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84" y="817686"/>
            <a:ext cx="8607286" cy="610022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ISTEN, AKI LÁTTA</a:t>
            </a:r>
            <a:endParaRPr lang="pt-BR" sz="3200" dirty="0">
              <a:solidFill>
                <a:srgbClr val="5E6373"/>
              </a:solidFill>
              <a:latin typeface="Futura Md BT" panose="020B06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884584" y="1952345"/>
            <a:ext cx="8607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AZ Ő FÁJDALMÁBAN</a:t>
            </a:r>
            <a:endParaRPr lang="en-US" sz="2400" dirty="0">
              <a:solidFill>
                <a:srgbClr val="5E6373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3ACA8-E0E4-7243-24F5-0BACBEAE39A1}"/>
              </a:ext>
            </a:extLst>
          </p:cNvPr>
          <p:cNvSpPr txBox="1"/>
          <p:nvPr/>
        </p:nvSpPr>
        <p:spPr>
          <a:xfrm>
            <a:off x="3846443" y="2414010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2S</a:t>
            </a:r>
            <a:r>
              <a:rPr lang="hu-HU" dirty="0"/>
              <a:t>á</a:t>
            </a:r>
            <a:r>
              <a:rPr lang="en-US" dirty="0" err="1"/>
              <a:t>muel</a:t>
            </a:r>
            <a:r>
              <a:rPr lang="en-US" dirty="0"/>
              <a:t> 21:10-14</a:t>
            </a:r>
          </a:p>
        </p:txBody>
      </p:sp>
    </p:spTree>
    <p:extLst>
      <p:ext uri="{BB962C8B-B14F-4D97-AF65-F5344CB8AC3E}">
        <p14:creationId xmlns:p14="http://schemas.microsoft.com/office/powerpoint/2010/main" val="304767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97466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Isten lát téged</a:t>
            </a:r>
            <a:br>
              <a:rPr lang="hu-HU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hu-HU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a fájdalmadban</a:t>
            </a:r>
            <a:endParaRPr lang="en-US" sz="40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Isten látja a te tragédiáidat is</a:t>
            </a:r>
            <a:r>
              <a:rPr lang="en-US" dirty="0"/>
              <a:t>.</a:t>
            </a:r>
          </a:p>
          <a:p>
            <a:r>
              <a:rPr lang="hu-HU" dirty="0"/>
              <a:t>Isten látja a könnyeidet, amikor az életed irányíthatatlan.</a:t>
            </a:r>
            <a:endParaRPr lang="en-US" dirty="0"/>
          </a:p>
          <a:p>
            <a:r>
              <a:rPr lang="hu-HU" dirty="0"/>
              <a:t>Ő mindenre elrendelt egy időt, még </a:t>
            </a:r>
            <a:r>
              <a:rPr lang="hu-HU" dirty="0">
                <a:solidFill>
                  <a:srgbClr val="A1646A"/>
                </a:solidFill>
              </a:rPr>
              <a:t>„a sírás idejére</a:t>
            </a:r>
            <a:r>
              <a:rPr lang="en-US" dirty="0">
                <a:solidFill>
                  <a:srgbClr val="A1646A"/>
                </a:solidFill>
              </a:rPr>
              <a:t>”</a:t>
            </a:r>
            <a:r>
              <a:rPr lang="hu-HU" dirty="0">
                <a:solidFill>
                  <a:srgbClr val="A1646A"/>
                </a:solidFill>
              </a:rPr>
              <a:t> </a:t>
            </a:r>
            <a:r>
              <a:rPr lang="hu-HU" dirty="0"/>
              <a:t>is</a:t>
            </a:r>
            <a:r>
              <a:rPr lang="en-US" dirty="0"/>
              <a:t> </a:t>
            </a:r>
            <a:r>
              <a:rPr lang="en-US" sz="1800" dirty="0">
                <a:solidFill>
                  <a:srgbClr val="A1646A"/>
                </a:solidFill>
              </a:rPr>
              <a:t>(</a:t>
            </a:r>
            <a:r>
              <a:rPr lang="hu-HU" sz="1800" dirty="0">
                <a:solidFill>
                  <a:srgbClr val="A1646A"/>
                </a:solidFill>
              </a:rPr>
              <a:t>Prédikátor</a:t>
            </a:r>
            <a:r>
              <a:rPr lang="en-US" sz="1800" dirty="0">
                <a:solidFill>
                  <a:srgbClr val="A1646A"/>
                </a:solidFill>
              </a:rPr>
              <a:t> 3:4).</a:t>
            </a:r>
          </a:p>
          <a:p>
            <a:r>
              <a:rPr lang="hu-HU" dirty="0"/>
              <a:t>Ő érzelmi, fizikai és lelki gyógyulást ad, </a:t>
            </a:r>
            <a:r>
              <a:rPr lang="hu-HU" dirty="0">
                <a:solidFill>
                  <a:srgbClr val="A1646A"/>
                </a:solidFill>
              </a:rPr>
              <a:t>„akik Istent szeretik, minden javukra szolgál</a:t>
            </a:r>
            <a:r>
              <a:rPr lang="en-US" dirty="0">
                <a:solidFill>
                  <a:srgbClr val="A1646A"/>
                </a:solidFill>
              </a:rPr>
              <a:t>” </a:t>
            </a:r>
            <a:r>
              <a:rPr lang="en-US" sz="1800" dirty="0">
                <a:solidFill>
                  <a:srgbClr val="A1646A"/>
                </a:solidFill>
              </a:rPr>
              <a:t>(R</a:t>
            </a:r>
            <a:r>
              <a:rPr lang="hu-HU" sz="1800" dirty="0" err="1">
                <a:solidFill>
                  <a:srgbClr val="A1646A"/>
                </a:solidFill>
              </a:rPr>
              <a:t>óma</a:t>
            </a:r>
            <a:r>
              <a:rPr lang="en-US" sz="1800" dirty="0">
                <a:solidFill>
                  <a:srgbClr val="A1646A"/>
                </a:solidFill>
              </a:rPr>
              <a:t> 8:28).</a:t>
            </a:r>
          </a:p>
          <a:p>
            <a:r>
              <a:rPr lang="hu-HU" dirty="0"/>
              <a:t>Ő átalakítja a fájdalmadat áldássá</a:t>
            </a:r>
            <a:r>
              <a:rPr lang="en-US" dirty="0"/>
              <a:t>.</a:t>
            </a:r>
          </a:p>
          <a:p>
            <a:r>
              <a:rPr lang="hu-HU" dirty="0"/>
              <a:t>Isten erőt ad neked a fájdalomban, mert </a:t>
            </a:r>
            <a:r>
              <a:rPr lang="en-US" dirty="0"/>
              <a:t>—  </a:t>
            </a:r>
          </a:p>
          <a:p>
            <a:r>
              <a:rPr lang="hu-HU" dirty="0"/>
              <a:t>Ő látja a szükségedet és helyreállít téged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8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hu-HU" sz="4000" dirty="0">
                <a:solidFill>
                  <a:srgbClr val="A1646A"/>
                </a:solidFill>
              </a:rPr>
              <a:t>Isten látta </a:t>
            </a:r>
            <a:r>
              <a:rPr lang="hu-HU" sz="4000" dirty="0" err="1">
                <a:solidFill>
                  <a:srgbClr val="A1646A"/>
                </a:solidFill>
              </a:rPr>
              <a:t>Riszpát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hu-HU" dirty="0"/>
              <a:t>Isten volt az ő ereje. Isten volt az ő világossága. Isten a kezében tartotta őt. Ő az az Isten, aki lát.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hu-HU" sz="1800" dirty="0">
                <a:solidFill>
                  <a:srgbClr val="5E6373"/>
                </a:solidFill>
              </a:rPr>
              <a:t>Jegyezd meg ezt az Igét! Ez Isten ígérete neked.</a:t>
            </a:r>
            <a:endParaRPr lang="en-US" sz="18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hu-HU" dirty="0"/>
              <a:t>„Akik az Úrhoz kiáltanak, azokat meghallgatja, </a:t>
            </a:r>
          </a:p>
          <a:p>
            <a:pPr marL="0" indent="0" algn="ctr">
              <a:buNone/>
            </a:pPr>
            <a:r>
              <a:rPr lang="hu-HU" dirty="0"/>
              <a:t>és kimenti őket minden bajból”</a:t>
            </a:r>
            <a:endParaRPr lang="en-US" dirty="0"/>
          </a:p>
          <a:p>
            <a:pPr marL="0" indent="0" algn="ctr">
              <a:buNone/>
            </a:pPr>
            <a:r>
              <a:rPr lang="hu-HU" sz="2000" dirty="0"/>
              <a:t>Zsoltár</a:t>
            </a:r>
            <a:r>
              <a:rPr lang="en-US" sz="2000" dirty="0"/>
              <a:t> 34:18</a:t>
            </a:r>
          </a:p>
        </p:txBody>
      </p:sp>
    </p:spTree>
    <p:extLst>
      <p:ext uri="{BB962C8B-B14F-4D97-AF65-F5344CB8AC3E}">
        <p14:creationId xmlns:p14="http://schemas.microsoft.com/office/powerpoint/2010/main" val="117369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914</Words>
  <Application>Microsoft Office PowerPoint</Application>
  <PresentationFormat>Szélesvásznú</PresentationFormat>
  <Paragraphs>130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Futura LT Book</vt:lpstr>
      <vt:lpstr>Futura Md BT</vt:lpstr>
      <vt:lpstr>Futura Medium</vt:lpstr>
      <vt:lpstr>Times New Roman</vt:lpstr>
      <vt:lpstr>Office Theme</vt:lpstr>
      <vt:lpstr>LÁT TÉGED</vt:lpstr>
      <vt:lpstr>PowerPoint-bemutató</vt:lpstr>
      <vt:lpstr>HÁGÁR</vt:lpstr>
      <vt:lpstr>Isten lát téged a sivatagban</vt:lpstr>
      <vt:lpstr>Isten lát téged a sivatagban</vt:lpstr>
      <vt:lpstr>PowerPoint-bemutató</vt:lpstr>
      <vt:lpstr>RISZPÁNT</vt:lpstr>
      <vt:lpstr>Isten lát téged a fájdalmadban</vt:lpstr>
      <vt:lpstr>PowerPoint-bemutató</vt:lpstr>
      <vt:lpstr>HÁZASSÁGTÖRŐ NŐT</vt:lpstr>
      <vt:lpstr>A névtelen nő </vt:lpstr>
      <vt:lpstr>A névtelen nő</vt:lpstr>
      <vt:lpstr>Isten látja a szégyenedet</vt:lpstr>
      <vt:lpstr>PowerPoint-bemutató</vt:lpstr>
      <vt:lpstr>TÉGED</vt:lpstr>
      <vt:lpstr>Isten lát téged a viharodban</vt:lpstr>
      <vt:lpstr>Zsoltárok 86. fejezet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Tokics Imre</cp:lastModifiedBy>
  <cp:revision>42</cp:revision>
  <dcterms:created xsi:type="dcterms:W3CDTF">2023-02-14T12:16:54Z</dcterms:created>
  <dcterms:modified xsi:type="dcterms:W3CDTF">2024-05-21T08:18:32Z</dcterms:modified>
</cp:coreProperties>
</file>